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67" r:id="rId2"/>
    <p:sldId id="260" r:id="rId3"/>
    <p:sldId id="261" r:id="rId4"/>
    <p:sldId id="262" r:id="rId5"/>
    <p:sldId id="292" r:id="rId6"/>
    <p:sldId id="263" r:id="rId7"/>
    <p:sldId id="293" r:id="rId8"/>
    <p:sldId id="294" r:id="rId9"/>
    <p:sldId id="295" r:id="rId10"/>
    <p:sldId id="296" r:id="rId11"/>
    <p:sldId id="297" r:id="rId12"/>
    <p:sldId id="298" r:id="rId13"/>
    <p:sldId id="305" r:id="rId14"/>
    <p:sldId id="359" r:id="rId15"/>
    <p:sldId id="367" r:id="rId16"/>
    <p:sldId id="371" r:id="rId17"/>
    <p:sldId id="372" r:id="rId18"/>
    <p:sldId id="361" r:id="rId19"/>
    <p:sldId id="360" r:id="rId20"/>
    <p:sldId id="364" r:id="rId21"/>
    <p:sldId id="365" r:id="rId22"/>
    <p:sldId id="366" r:id="rId23"/>
    <p:sldId id="306" r:id="rId24"/>
    <p:sldId id="307" r:id="rId25"/>
    <p:sldId id="308" r:id="rId26"/>
    <p:sldId id="309" r:id="rId27"/>
    <p:sldId id="310" r:id="rId28"/>
    <p:sldId id="330" r:id="rId29"/>
    <p:sldId id="311" r:id="rId30"/>
    <p:sldId id="314" r:id="rId31"/>
    <p:sldId id="335" r:id="rId32"/>
    <p:sldId id="315" r:id="rId33"/>
    <p:sldId id="316" r:id="rId34"/>
    <p:sldId id="349" r:id="rId35"/>
    <p:sldId id="350" r:id="rId36"/>
    <p:sldId id="317" r:id="rId37"/>
    <p:sldId id="318" r:id="rId38"/>
    <p:sldId id="370" r:id="rId39"/>
    <p:sldId id="319" r:id="rId40"/>
    <p:sldId id="320" r:id="rId41"/>
    <p:sldId id="351" r:id="rId42"/>
    <p:sldId id="321" r:id="rId43"/>
    <p:sldId id="322" r:id="rId44"/>
    <p:sldId id="323" r:id="rId45"/>
    <p:sldId id="324" r:id="rId46"/>
    <p:sldId id="353" r:id="rId47"/>
    <p:sldId id="354" r:id="rId48"/>
    <p:sldId id="355" r:id="rId49"/>
    <p:sldId id="356" r:id="rId50"/>
    <p:sldId id="325" r:id="rId51"/>
    <p:sldId id="327" r:id="rId52"/>
    <p:sldId id="332" r:id="rId53"/>
    <p:sldId id="336" r:id="rId54"/>
    <p:sldId id="352" r:id="rId55"/>
    <p:sldId id="340" r:id="rId56"/>
    <p:sldId id="341" r:id="rId57"/>
    <p:sldId id="346" r:id="rId58"/>
    <p:sldId id="357" r:id="rId59"/>
    <p:sldId id="343" r:id="rId60"/>
    <p:sldId id="358" r:id="rId61"/>
    <p:sldId id="368" r:id="rId62"/>
    <p:sldId id="369" r:id="rId63"/>
    <p:sldId id="345" r:id="rId64"/>
    <p:sldId id="342" r:id="rId65"/>
    <p:sldId id="328" r:id="rId66"/>
    <p:sldId id="301" r:id="rId67"/>
    <p:sldId id="302" r:id="rId68"/>
    <p:sldId id="303" r:id="rId69"/>
    <p:sldId id="304" r:id="rId70"/>
    <p:sldId id="299" r:id="rId71"/>
    <p:sldId id="344" r:id="rId72"/>
    <p:sldId id="329" r:id="rId73"/>
    <p:sldId id="331" r:id="rId74"/>
    <p:sldId id="333" r:id="rId75"/>
    <p:sldId id="337" r:id="rId76"/>
    <p:sldId id="338" r:id="rId77"/>
    <p:sldId id="339" r:id="rId78"/>
    <p:sldId id="334" r:id="rId79"/>
    <p:sldId id="300" r:id="rId80"/>
    <p:sldId id="268" r:id="rId81"/>
    <p:sldId id="265" r:id="rId82"/>
    <p:sldId id="280" r:id="rId83"/>
    <p:sldId id="269" r:id="rId84"/>
    <p:sldId id="284" r:id="rId85"/>
    <p:sldId id="272" r:id="rId86"/>
    <p:sldId id="285" r:id="rId87"/>
    <p:sldId id="287" r:id="rId88"/>
    <p:sldId id="289" r:id="rId89"/>
    <p:sldId id="288" r:id="rId90"/>
    <p:sldId id="259" r:id="rId91"/>
    <p:sldId id="257" r:id="rId92"/>
    <p:sldId id="258" r:id="rId9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2A725D-5F42-4C5B-E68C-5FE4B71EFC93}" v="64" dt="2020-10-28T23:10:59.044"/>
    <p1510:client id="{546CF62D-C17E-8767-32C8-6AD3C336A448}" v="4" dt="2020-04-27T14:43:00.776"/>
    <p1510:client id="{D73D27C3-4299-CD2A-E7D2-8A13B9CFC2B7}" v="48" dt="2020-04-22T12:14:27.511"/>
    <p1510:client id="{E1BBF2D8-4894-B997-970E-A33BDBAAA3E6}" v="42" dt="2020-04-15T15:56:40.548"/>
    <p1510:client id="{E4730DCC-4C94-44FC-A158-496E8BC2A32B}" v="996" dt="2020-11-04T22:54:08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qWDPauV_p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slide" Target="slide7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57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54.e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6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5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6.bin"/><Relationship Id="rId10" Type="http://schemas.openxmlformats.org/officeDocument/2006/relationships/slide" Target="slide69.xml"/><Relationship Id="rId4" Type="http://schemas.openxmlformats.org/officeDocument/2006/relationships/image" Target="../media/image58.wmf"/><Relationship Id="rId9" Type="http://schemas.openxmlformats.org/officeDocument/2006/relationships/image" Target="../media/image60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2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3.emf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6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slide" Target="slide5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5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6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8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Minorías sin representación. Raro que un negro represente un distrito con may. blancos (especialmente donde hay tensiones étnicas)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Votes-Seats swings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muy variables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(depende de distrib.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>
            <a:extLst>
              <a:ext uri="{FF2B5EF4-FFF2-40B4-BE49-F238E27FC236}">
                <a16:creationId xmlns:a16="http://schemas.microsoft.com/office/drawing/2014/main" id="{56CD0563-27ED-4F4F-95AC-3A8AAC24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23950"/>
            <a:ext cx="3962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3375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queja de Santiago Jamiltepec (mixteco) por estar en distrito de chatinos. TEPJF falló que no basta dato censal, INE debe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¿Quién te 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representará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es el conjunto de métodos y fórmulas para traducir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votos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escaños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6B303BF-783D-454D-8093-148C0EE3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908050"/>
            <a:ext cx="76612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9" name="Worksheet" r:id="rId6" imgW="3772114" imgH="410084" progId="Excel.Sheet.8">
                    <p:embed/>
                  </p:oleObj>
                </mc:Choice>
                <mc:Fallback>
                  <p:oleObj name="Worksheet" r:id="rId6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8E5BAF66-540A-4578-B9FC-B8C5EF58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2590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métodos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(1) fuerza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(2) hereditario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(3) aleatorio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(4) elecciones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19435840-157A-47BC-A37D-0A9D4DACE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¿Cómo cambias un gobernante por otro?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880A5A69-28BC-41EF-8379-EE2102325F71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914400"/>
            <a:ext cx="5334000" cy="579438"/>
            <a:chOff x="2064" y="768"/>
            <a:chExt cx="3360" cy="365"/>
          </a:xfrm>
        </p:grpSpPr>
        <p:sp>
          <p:nvSpPr>
            <p:cNvPr id="4127" name="Text Box 6">
              <a:extLst>
                <a:ext uri="{FF2B5EF4-FFF2-40B4-BE49-F238E27FC236}">
                  <a16:creationId xmlns:a16="http://schemas.microsoft.com/office/drawing/2014/main" id="{C534669E-5932-4F09-BE18-12FD19909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768"/>
              <a:ext cx="16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rgbClr val="009900"/>
                  </a:solidFill>
                  <a:latin typeface="Calibri" panose="020F0502020204030204" pitchFamily="34" charset="0"/>
                </a:rPr>
                <a:t>pros</a:t>
              </a:r>
              <a:endParaRPr lang="es-MX" altLang="es-MX" sz="3200">
                <a:solidFill>
                  <a:srgbClr val="0099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28" name="Text Box 7">
              <a:extLst>
                <a:ext uri="{FF2B5EF4-FFF2-40B4-BE49-F238E27FC236}">
                  <a16:creationId xmlns:a16="http://schemas.microsoft.com/office/drawing/2014/main" id="{C0E19305-CA50-40F5-B723-0542C2F00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768"/>
              <a:ext cx="163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rgbClr val="FF3300"/>
                  </a:solidFill>
                  <a:latin typeface="Calibri" panose="020F0502020204030204" pitchFamily="34" charset="0"/>
                </a:rPr>
                <a:t>contras</a:t>
              </a:r>
              <a:endParaRPr lang="es-MX" altLang="es-MX" sz="3200">
                <a:solidFill>
                  <a:srgbClr val="FF33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176" name="Text Box 8">
            <a:extLst>
              <a:ext uri="{FF2B5EF4-FFF2-40B4-BE49-F238E27FC236}">
                <a16:creationId xmlns:a16="http://schemas.microsoft.com/office/drawing/2014/main" id="{0B54D798-6AA8-45DC-B7C5-829DD5351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638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transición ordenada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5B82E050-E851-4675-AADB-CA85021DB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81940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delfín bruto;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moral hazard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E6742BC9-F3CD-49D5-9BDC-AF505E48A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0830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justo: la diosa fortuna decide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7BE53A43-BA54-45C1-A959-ECFE6F861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40830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no meritocrático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5A00EFE7-40C2-40C7-8DE1-2D9456A6F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8160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gobierno popular</a:t>
            </a:r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7015751B-77A7-498A-8D10-9271D369F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170488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las reglas no son neutrales... </a:t>
            </a:r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id="{F9154356-E32C-4DB6-A505-88CCA1BE7FA1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200650"/>
            <a:ext cx="2819400" cy="1504950"/>
            <a:chOff x="3648" y="3052"/>
            <a:chExt cx="1776" cy="948"/>
          </a:xfrm>
        </p:grpSpPr>
        <p:sp>
          <p:nvSpPr>
            <p:cNvPr id="4125" name="Rectangle 19">
              <a:extLst>
                <a:ext uri="{FF2B5EF4-FFF2-40B4-BE49-F238E27FC236}">
                  <a16:creationId xmlns:a16="http://schemas.microsoft.com/office/drawing/2014/main" id="{D506A8C4-0443-47C5-89C6-0C8A0BC35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00"/>
              <a:ext cx="1776" cy="384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4126" name="Text Box 20">
              <a:extLst>
                <a:ext uri="{FF2B5EF4-FFF2-40B4-BE49-F238E27FC236}">
                  <a16:creationId xmlns:a16="http://schemas.microsoft.com/office/drawing/2014/main" id="{035E902D-EC70-4AA0-9184-4519E8F7E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052"/>
              <a:ext cx="1776" cy="948"/>
            </a:xfrm>
            <a:prstGeom prst="rect">
              <a:avLst/>
            </a:prstGeom>
            <a:noFill/>
            <a:ln w="38100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  <a:t>Los SEs tienen </a:t>
              </a:r>
              <a:b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hlink"/>
                  </a:solidFill>
                  <a:latin typeface="Calibri" panose="020F0502020204030204" pitchFamily="34" charset="0"/>
                </a:rPr>
                <a:t>efectos </a:t>
              </a:r>
              <a:r>
                <a:rPr lang="es-MX" altLang="es-MX" sz="1800">
                  <a:solidFill>
                    <a:schemeClr val="bg1"/>
                  </a:solidFill>
                  <a:latin typeface="Calibri" panose="020F0502020204030204" pitchFamily="34" charset="0"/>
                </a:rPr>
                <a:t>distributivos</a:t>
              </a:r>
              <a:endParaRPr lang="es-MX" altLang="es-MX" sz="1800">
                <a:solidFill>
                  <a:schemeClr val="hlin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189" name="Text Box 21">
            <a:extLst>
              <a:ext uri="{FF2B5EF4-FFF2-40B4-BE49-F238E27FC236}">
                <a16:creationId xmlns:a16="http://schemas.microsoft.com/office/drawing/2014/main" id="{84C3D3D1-02B7-4101-A6CC-70CBB4069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68450"/>
            <a:ext cx="259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equilibrio darwiniano</a:t>
            </a:r>
          </a:p>
        </p:txBody>
      </p:sp>
      <p:sp>
        <p:nvSpPr>
          <p:cNvPr id="7190" name="Text Box 22">
            <a:extLst>
              <a:ext uri="{FF2B5EF4-FFF2-40B4-BE49-F238E27FC236}">
                <a16:creationId xmlns:a16="http://schemas.microsoft.com/office/drawing/2014/main" id="{41D22796-1770-4AEC-B327-EA8799AE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56845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… o guerra civil</a:t>
            </a: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F9333E76-FD1B-45F6-825C-8550A8CE2EA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429625" cy="4968875"/>
            <a:chOff x="288" y="614"/>
            <a:chExt cx="5310" cy="3130"/>
          </a:xfrm>
        </p:grpSpPr>
        <p:sp>
          <p:nvSpPr>
            <p:cNvPr id="4123" name="Text Box 31">
              <a:extLst>
                <a:ext uri="{FF2B5EF4-FFF2-40B4-BE49-F238E27FC236}">
                  <a16:creationId xmlns:a16="http://schemas.microsoft.com/office/drawing/2014/main" id="{F96145B8-32D9-4F6D-89AF-28D7F3F37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fuerza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pic>
          <p:nvPicPr>
            <p:cNvPr id="4124" name="Picture 32">
              <a:extLst>
                <a:ext uri="{FF2B5EF4-FFF2-40B4-BE49-F238E27FC236}">
                  <a16:creationId xmlns:a16="http://schemas.microsoft.com/office/drawing/2014/main" id="{6B28B585-0ED3-4D93-9C4E-51931F73A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008"/>
              <a:ext cx="3678" cy="2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33">
            <a:extLst>
              <a:ext uri="{FF2B5EF4-FFF2-40B4-BE49-F238E27FC236}">
                <a16:creationId xmlns:a16="http://schemas.microsoft.com/office/drawing/2014/main" id="{7A4948F5-7617-4F49-9D32-4C2AA199E3F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229600" cy="4968875"/>
            <a:chOff x="288" y="614"/>
            <a:chExt cx="5184" cy="3130"/>
          </a:xfrm>
        </p:grpSpPr>
        <p:sp>
          <p:nvSpPr>
            <p:cNvPr id="4121" name="Text Box 34">
              <a:extLst>
                <a:ext uri="{FF2B5EF4-FFF2-40B4-BE49-F238E27FC236}">
                  <a16:creationId xmlns:a16="http://schemas.microsoft.com/office/drawing/2014/main" id="{52E7F618-D2E1-43B0-90CE-FACA64A08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hereditario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pic>
          <p:nvPicPr>
            <p:cNvPr id="4122" name="Picture 35">
              <a:extLst>
                <a:ext uri="{FF2B5EF4-FFF2-40B4-BE49-F238E27FC236}">
                  <a16:creationId xmlns:a16="http://schemas.microsoft.com/office/drawing/2014/main" id="{448CEABA-FDDF-4532-8E94-A003220B1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952"/>
              <a:ext cx="3408" cy="2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36">
            <a:extLst>
              <a:ext uri="{FF2B5EF4-FFF2-40B4-BE49-F238E27FC236}">
                <a16:creationId xmlns:a16="http://schemas.microsoft.com/office/drawing/2014/main" id="{A72B1FD6-59D3-46D1-AB65-C54A9BE5ED1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229600" cy="4968875"/>
            <a:chOff x="288" y="614"/>
            <a:chExt cx="5184" cy="3130"/>
          </a:xfrm>
        </p:grpSpPr>
        <p:sp>
          <p:nvSpPr>
            <p:cNvPr id="4117" name="Text Box 37">
              <a:extLst>
                <a:ext uri="{FF2B5EF4-FFF2-40B4-BE49-F238E27FC236}">
                  <a16:creationId xmlns:a16="http://schemas.microsoft.com/office/drawing/2014/main" id="{F94E586E-967F-487B-9625-3309F3907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aleatorio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</a:t>
              </a:r>
            </a:p>
          </p:txBody>
        </p:sp>
        <p:grpSp>
          <p:nvGrpSpPr>
            <p:cNvPr id="4118" name="Group 38">
              <a:extLst>
                <a:ext uri="{FF2B5EF4-FFF2-40B4-BE49-F238E27FC236}">
                  <a16:creationId xmlns:a16="http://schemas.microsoft.com/office/drawing/2014/main" id="{78C92710-4A9E-44E1-A440-D4F31A769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08"/>
              <a:ext cx="3360" cy="2573"/>
              <a:chOff x="2112" y="1008"/>
              <a:chExt cx="3360" cy="2573"/>
            </a:xfrm>
          </p:grpSpPr>
          <p:pic>
            <p:nvPicPr>
              <p:cNvPr id="4119" name="Picture 39">
                <a:extLst>
                  <a:ext uri="{FF2B5EF4-FFF2-40B4-BE49-F238E27FC236}">
                    <a16:creationId xmlns:a16="http://schemas.microsoft.com/office/drawing/2014/main" id="{B0813CEF-38D1-44C2-96E1-A2A47CFFE5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" y="1008"/>
                <a:ext cx="3360" cy="2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20" name="Text Box 40">
                <a:extLst>
                  <a:ext uri="{FF2B5EF4-FFF2-40B4-BE49-F238E27FC236}">
                    <a16:creationId xmlns:a16="http://schemas.microsoft.com/office/drawing/2014/main" id="{55C9BEAE-D4B2-412E-AC1A-CAE87B0DB1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1" y="3331"/>
                <a:ext cx="304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2000">
                    <a:latin typeface="Calibri" panose="020F0502020204030204" pitchFamily="34" charset="0"/>
                  </a:rPr>
                  <a:t>El </a:t>
                </a:r>
                <a:r>
                  <a:rPr lang="en-US" altLang="es-MX" sz="2000" i="1">
                    <a:latin typeface="Calibri" panose="020F0502020204030204" pitchFamily="34" charset="0"/>
                  </a:rPr>
                  <a:t>kleroterion</a:t>
                </a:r>
                <a:r>
                  <a:rPr lang="en-US" altLang="es-MX" sz="2000">
                    <a:latin typeface="Calibri" panose="020F0502020204030204" pitchFamily="34" charset="0"/>
                  </a:rPr>
                  <a:t>: seleccione al azar toda una fila</a:t>
                </a:r>
              </a:p>
            </p:txBody>
          </p:sp>
        </p:grp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98569F58-AA0B-45F2-A132-E03A334FF25E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74725"/>
            <a:ext cx="8001000" cy="5441950"/>
            <a:chOff x="288" y="614"/>
            <a:chExt cx="5040" cy="3428"/>
          </a:xfrm>
        </p:grpSpPr>
        <p:sp>
          <p:nvSpPr>
            <p:cNvPr id="4114" name="Text Box 42">
              <a:extLst>
                <a:ext uri="{FF2B5EF4-FFF2-40B4-BE49-F238E27FC236}">
                  <a16:creationId xmlns:a16="http://schemas.microsoft.com/office/drawing/2014/main" id="{DF29D5A3-F7CC-46FC-B859-BFB3A2CAD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614"/>
              <a:ext cx="1632" cy="3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1">
                  <a:solidFill>
                    <a:schemeClr val="tx1"/>
                  </a:solidFill>
                  <a:latin typeface="Calibri" panose="020F0502020204030204" pitchFamily="34" charset="0"/>
                </a:rPr>
                <a:t>métodos</a:t>
              </a: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(1)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(2)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(3) </a:t>
              </a:r>
              <a:b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endParaRPr lang="es-MX" altLang="es-MX" sz="3200">
                <a:solidFill>
                  <a:schemeClr val="tx1"/>
                </a:solidFill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(4) elecciones</a:t>
              </a:r>
            </a:p>
          </p:txBody>
        </p:sp>
        <p:pic>
          <p:nvPicPr>
            <p:cNvPr id="4115" name="Picture 43">
              <a:extLst>
                <a:ext uri="{FF2B5EF4-FFF2-40B4-BE49-F238E27FC236}">
                  <a16:creationId xmlns:a16="http://schemas.microsoft.com/office/drawing/2014/main" id="{5B59238D-E348-47FA-B6FC-692700D56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64"/>
              <a:ext cx="3264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6" name="Text Box 44">
              <a:extLst>
                <a:ext uri="{FF2B5EF4-FFF2-40B4-BE49-F238E27FC236}">
                  <a16:creationId xmlns:a16="http://schemas.microsoft.com/office/drawing/2014/main" id="{DFD85074-60E0-426F-AC10-827D13FE9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928"/>
              <a:ext cx="2784" cy="111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Cómputo Xico, Ver 2010</a:t>
              </a:r>
              <a:endParaRPr lang="en-US" altLang="es-MX" sz="2000">
                <a:latin typeface="Calibri" panose="020F0502020204030204" pitchFamily="34" charset="0"/>
              </a:endParaRPr>
            </a:p>
            <a:p>
              <a:pPr algn="l"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accent2"/>
                  </a:solidFill>
                  <a:latin typeface="Calibri" panose="020F0502020204030204" pitchFamily="34" charset="0"/>
                </a:rPr>
                <a:t>PAN</a:t>
              </a:r>
              <a:r>
                <a:rPr lang="en-US" altLang="es-MX" sz="2000">
                  <a:latin typeface="Calibri" panose="020F0502020204030204" pitchFamily="34" charset="0"/>
                </a:rPr>
                <a:t> </a:t>
              </a:r>
              <a:r>
                <a:rPr lang="en-US" altLang="es-MX" sz="2000">
                  <a:solidFill>
                    <a:schemeClr val="accent2"/>
                  </a:solidFill>
                  <a:latin typeface="Calibri" panose="020F0502020204030204" pitchFamily="34" charset="0"/>
                </a:rPr>
                <a:t>			5,074 votos</a:t>
              </a:r>
              <a:r>
                <a:rPr lang="en-US" altLang="es-MX" sz="2000">
                  <a:latin typeface="Calibri" panose="020F0502020204030204" pitchFamily="34" charset="0"/>
                </a:rPr>
                <a:t>  </a:t>
              </a:r>
              <a:br>
                <a:rPr lang="en-US" altLang="es-MX" sz="2000"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009900"/>
                  </a:solidFill>
                  <a:latin typeface="Calibri" panose="020F0502020204030204" pitchFamily="34" charset="0"/>
                </a:rPr>
                <a:t>PRI-PVEM-PRV		4,468</a:t>
              </a:r>
              <a:br>
                <a:rPr lang="en-US" altLang="es-MX" sz="2000"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FFCC00"/>
                  </a:solidFill>
                  <a:latin typeface="Calibri" panose="020F0502020204030204" pitchFamily="34" charset="0"/>
                </a:rPr>
                <a:t>PRD-PT-Conver.		1,680</a:t>
              </a:r>
              <a:br>
                <a:rPr lang="en-US" altLang="es-MX" sz="2000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 sz="2000">
                  <a:solidFill>
                    <a:srgbClr val="66FFFF"/>
                  </a:solidFill>
                  <a:latin typeface="Calibri" panose="020F0502020204030204" pitchFamily="34" charset="0"/>
                </a:rPr>
                <a:t>PANAL			1,414</a:t>
              </a:r>
              <a:endParaRPr lang="en-US" altLang="es-MX" sz="2000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  <p:bldP spid="7176" grpId="0" autoUpdateAnimBg="0"/>
      <p:bldP spid="7178" grpId="0" autoUpdateAnimBg="0"/>
      <p:bldP spid="7179" grpId="0" autoUpdateAnimBg="0"/>
      <p:bldP spid="7180" grpId="0" autoUpdateAnimBg="0"/>
      <p:bldP spid="7181" grpId="0" autoUpdateAnimBg="0"/>
      <p:bldP spid="7182" grpId="0" autoUpdateAnimBg="0"/>
      <p:bldP spid="7189" grpId="0" autoUpdateAnimBg="0"/>
      <p:bldP spid="7190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2" name="Imagen 2" descr="Gráfico&#10;&#10;Descripción generada automáticamente">
            <a:extLst>
              <a:ext uri="{FF2B5EF4-FFF2-40B4-BE49-F238E27FC236}">
                <a16:creationId xmlns:a16="http://schemas.microsoft.com/office/drawing/2014/main" id="{1FF91F0F-4BC1-4EC0-AEB3-44C88295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" y="1370749"/>
            <a:ext cx="5947129" cy="31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Worksheet" r:id="rId3" imgW="5791471" imgH="495488" progId="Excel.Sheet.8">
                  <p:embed/>
                </p:oleObj>
              </mc:Choice>
              <mc:Fallback>
                <p:oleObj name="Worksheet" r:id="rId3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Worksheet" r:id="rId5" imgW="5791471" imgH="495488" progId="Excel.Sheet.8">
                  <p:embed/>
                </p:oleObj>
              </mc:Choice>
              <mc:Fallback>
                <p:oleObj name="Worksheet" r:id="rId5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Desde Mill (cuando menos),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llamados recurrentes para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reformar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First-past-the-post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británico (pluralidad en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distritos uninominales)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menudo el gobierno ha contado con el apoyo de una minoría, pero el ganador lo obtiene todo... Lijphart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26" name="AutoShape 10">
            <a:hlinkClick r:id="rId3" highlightClick="1"/>
            <a:extLst>
              <a:ext uri="{FF2B5EF4-FFF2-40B4-BE49-F238E27FC236}">
                <a16:creationId xmlns:a16="http://schemas.microsoft.com/office/drawing/2014/main" id="{759CB1B1-4DE9-4C4D-AE75-23DE428F1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457200"/>
          </a:xfrm>
          <a:prstGeom prst="actionButtonMovi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127" name="Text Box 11">
            <a:extLst>
              <a:ext uri="{FF2B5EF4-FFF2-40B4-BE49-F238E27FC236}">
                <a16:creationId xmlns:a16="http://schemas.microsoft.com/office/drawing/2014/main" id="{52B04404-5BCB-4238-B2F3-06A34711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6324600"/>
            <a:ext cx="2681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</a:rPr>
              <a:t>John Cleese on STV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" name="Hoja de cálculo" r:id="rId3" imgW="3686518" imgH="981380" progId="Excel.Sheet.8">
                  <p:embed/>
                </p:oleObj>
              </mc:Choice>
              <mc:Fallback>
                <p:oleObj name="Hoja de cálculo" r:id="rId3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6258268" imgH="4220070" progId="Excel.Sheet.8">
                  <p:embed/>
                </p:oleObj>
              </mc:Choice>
              <mc:Fallback>
                <p:oleObj name="Hoja de cálculo" r:id="rId3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5286832" imgH="3057982" progId="Excel.Chart.8">
                  <p:embed/>
                </p:oleObj>
              </mc:Choice>
              <mc:Fallback>
                <p:oleObj name="Gráfico" r:id="rId3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name="Hoja de cálculo" r:id="rId3" imgW="7553744" imgH="3734181" progId="Excel.Sheet.8">
                  <p:embed/>
                </p:oleObj>
              </mc:Choice>
              <mc:Fallback>
                <p:oleObj name="Hoja de cálculo" r:id="rId3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0" name="Hoja de cálculo" r:id="rId5" imgW="7553744" imgH="3734181" progId="Excel.Sheet.8">
                  <p:embed/>
                </p:oleObj>
              </mc:Choice>
              <mc:Fallback>
                <p:oleObj name="Hoja de cálculo" r:id="rId5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Hoja de cálculo" r:id="rId7" imgW="7553744" imgH="3734181" progId="Excel.Sheet.8">
                  <p:embed/>
                </p:oleObj>
              </mc:Choice>
              <mc:Fallback>
                <p:oleObj name="Hoja de cálculo" r:id="rId7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Hoja de cálculo" r:id="rId9" imgW="7553744" imgH="3734181" progId="Excel.Sheet.8">
                  <p:embed/>
                </p:oleObj>
              </mc:Choice>
              <mc:Fallback>
                <p:oleObj name="Hoja de cálculo" r:id="rId9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Hoja de cálculo" r:id="rId11" imgW="7553744" imgH="171793" progId="Excel.Sheet.8">
                  <p:embed/>
                </p:oleObj>
              </mc:Choice>
              <mc:Fallback>
                <p:oleObj name="Hoja de cálculo" r:id="rId11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Hoja de cálculo" r:id="rId13" imgW="7553744" imgH="171793" progId="Excel.Sheet.8">
                  <p:embed/>
                </p:oleObj>
              </mc:Choice>
              <mc:Fallback>
                <p:oleObj name="Hoja de cálculo" r:id="rId13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Hoja de cálculo" r:id="rId15" imgW="7553744" imgH="171793" progId="Excel.Sheet.8">
                  <p:embed/>
                </p:oleObj>
              </mc:Choice>
              <mc:Fallback>
                <p:oleObj name="Hoja de cálculo" r:id="rId15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Hoja de cálculo" r:id="rId17" imgW="7553744" imgH="171793" progId="Excel.Sheet.8">
                  <p:embed/>
                </p:oleObj>
              </mc:Choice>
              <mc:Fallback>
                <p:oleObj name="Hoja de cálculo" r:id="rId17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1" name="Equation" r:id="rId3" imgW="1054100" imgH="431800" progId="Equation.3">
                  <p:embed/>
                </p:oleObj>
              </mc:Choice>
              <mc:Fallback>
                <p:oleObj name="Equation" r:id="rId3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2" name="Equation" r:id="rId5" imgW="1091726" imgH="431613" progId="Equation.3">
                  <p:embed/>
                </p:oleObj>
              </mc:Choice>
              <mc:Fallback>
                <p:oleObj name="Equation" r:id="rId5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Equation" r:id="rId8" imgW="1257300" imgH="279400" progId="Equation.3">
                  <p:embed/>
                </p:oleObj>
              </mc:Choice>
              <mc:Fallback>
                <p:oleObj name="Equation" r:id="rId8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5" name="Worksheet" r:id="rId3" imgW="5038999" imgH="3105537" progId="Excel.Sheet.8">
                  <p:embed/>
                </p:oleObj>
              </mc:Choice>
              <mc:Fallback>
                <p:oleObj name="Worksheet" r:id="rId3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3" name="Equation" r:id="rId3" imgW="3492500" imgH="393700" progId="Equation.3">
                  <p:embed/>
                </p:oleObj>
              </mc:Choice>
              <mc:Fallback>
                <p:oleObj name="Equation" r:id="rId3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2DF051F7-FDBB-48B3-A6B8-77FD02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9813"/>
            <a:ext cx="3962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C4192F5-405F-400E-BBBD-979B9311362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979488"/>
            <a:ext cx="1447800" cy="1230312"/>
            <a:chOff x="2736" y="617"/>
            <a:chExt cx="912" cy="775"/>
          </a:xfrm>
        </p:grpSpPr>
        <p:sp>
          <p:nvSpPr>
            <p:cNvPr id="73742" name="Text Box 5">
              <a:extLst>
                <a:ext uri="{FF2B5EF4-FFF2-40B4-BE49-F238E27FC236}">
                  <a16:creationId xmlns:a16="http://schemas.microsoft.com/office/drawing/2014/main" id="{F4F96F44-6930-45E1-9D9E-8DD5D5F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617"/>
              <a:ext cx="912" cy="5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Sufragio universal </a:t>
              </a:r>
              <a:b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(PS 2</a:t>
              </a:r>
              <a:r>
                <a:rPr lang="es-MX" altLang="es-MX" sz="1800" baseline="30000">
                  <a:solidFill>
                    <a:schemeClr val="tx1"/>
                  </a:solidFill>
                  <a:latin typeface="Calibri" panose="020F0502020204030204" pitchFamily="34" charset="0"/>
                </a:rPr>
                <a:t>o</a:t>
              </a: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 lugar)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3" name="Line 6">
              <a:extLst>
                <a:ext uri="{FF2B5EF4-FFF2-40B4-BE49-F238E27FC236}">
                  <a16:creationId xmlns:a16="http://schemas.microsoft.com/office/drawing/2014/main" id="{3AFD1F26-B011-4859-8224-FA882CB26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1200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9F38AB3-895A-4108-9239-6CBDF2408F6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101725"/>
            <a:ext cx="1371600" cy="1112838"/>
            <a:chOff x="3840" y="694"/>
            <a:chExt cx="864" cy="701"/>
          </a:xfrm>
        </p:grpSpPr>
        <p:sp>
          <p:nvSpPr>
            <p:cNvPr id="73740" name="Text Box 8">
              <a:extLst>
                <a:ext uri="{FF2B5EF4-FFF2-40B4-BE49-F238E27FC236}">
                  <a16:creationId xmlns:a16="http://schemas.microsoft.com/office/drawing/2014/main" id="{024D1E25-C4C7-4A90-9952-5B0DA9ED4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94"/>
              <a:ext cx="864" cy="4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Introducción de la RP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1" name="Line 9">
              <a:extLst>
                <a:ext uri="{FF2B5EF4-FFF2-40B4-BE49-F238E27FC236}">
                  <a16:creationId xmlns:a16="http://schemas.microsoft.com/office/drawing/2014/main" id="{D174A275-A52F-48D8-BC69-1322437C6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1104"/>
              <a:ext cx="312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3733" name="Text Box 10">
            <a:extLst>
              <a:ext uri="{FF2B5EF4-FFF2-40B4-BE49-F238E27FC236}">
                <a16:creationId xmlns:a16="http://schemas.microsoft.com/office/drawing/2014/main" id="{55E4776A-1B69-49B7-BD2D-7B37D6CE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3962400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La desaparición de los Liberales británicos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4BA6CC4B-CFB2-4953-B6C2-3C40F064C2D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09813"/>
            <a:ext cx="3962400" cy="3344862"/>
            <a:chOff x="2832" y="1455"/>
            <a:chExt cx="2496" cy="2107"/>
          </a:xfrm>
        </p:grpSpPr>
        <p:pic>
          <p:nvPicPr>
            <p:cNvPr id="73738" name="Picture 2">
              <a:extLst>
                <a:ext uri="{FF2B5EF4-FFF2-40B4-BE49-F238E27FC236}">
                  <a16:creationId xmlns:a16="http://schemas.microsoft.com/office/drawing/2014/main" id="{128E8CD8-BF29-47C8-8235-0C6FC0718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55"/>
              <a:ext cx="2496" cy="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882CACFF-0BB9-4C2D-90B5-5CB98D3AB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120"/>
              <a:ext cx="2496" cy="44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El rescate de los Liberales </a:t>
              </a:r>
              <a:b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belgas</a:t>
              </a:r>
              <a:endParaRPr lang="es-ES" altLang="es-MX" sz="20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3735" name="Text Box 12">
            <a:extLst>
              <a:ext uri="{FF2B5EF4-FFF2-40B4-BE49-F238E27FC236}">
                <a16:creationId xmlns:a16="http://schemas.microsoft.com/office/drawing/2014/main" id="{7BD3C0A0-B98E-4088-AF5D-A6875B52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943600"/>
            <a:ext cx="647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Maurice Duverger, </a:t>
            </a:r>
            <a:r>
              <a:rPr lang="es-MX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Les partis politiques</a:t>
            </a: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 (1952), pp. 317, 340.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2109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BB16E2-A0D2-438A-A0A1-0A82DACA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32110" name="Text Box 14">
            <a:extLst>
              <a:ext uri="{FF2B5EF4-FFF2-40B4-BE49-F238E27FC236}">
                <a16:creationId xmlns:a16="http://schemas.microsoft.com/office/drawing/2014/main" id="{2A408AB7-6F92-4710-85E8-0BF16096F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324600"/>
            <a:ext cx="1336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132110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37" name="Hoja de cálculo" r:id="rId3" imgW="2476738" imgH="981313" progId="Excel.Sheet.8">
                    <p:embed/>
                  </p:oleObj>
                </mc:Choice>
                <mc:Fallback>
                  <p:oleObj name="Hoja de cálculo" r:id="rId3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1" name="Hoja de cálculo" r:id="rId3" imgW="5762863" imgH="1629013" progId="Excel.Sheet.8">
                  <p:embed/>
                </p:oleObj>
              </mc:Choice>
              <mc:Fallback>
                <p:oleObj name="Hoja de cálculo" r:id="rId3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2" name="Hoja de cálculo" r:id="rId5" imgW="952738" imgH="1629013" progId="Excel.Sheet.8">
                  <p:embed/>
                </p:oleObj>
              </mc:Choice>
              <mc:Fallback>
                <p:oleObj name="Hoja de cálculo" r:id="rId5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026">
            <a:extLst>
              <a:ext uri="{FF2B5EF4-FFF2-40B4-BE49-F238E27FC236}">
                <a16:creationId xmlns:a16="http://schemas.microsoft.com/office/drawing/2014/main" id="{9FBAA2B3-6C50-4216-A68D-75019A82A301}"/>
              </a:ext>
            </a:extLst>
          </p:cNvPr>
          <p:cNvGrpSpPr>
            <a:grpSpLocks/>
          </p:cNvGrpSpPr>
          <p:nvPr/>
        </p:nvGrpSpPr>
        <p:grpSpPr bwMode="auto">
          <a:xfrm>
            <a:off x="0" y="177800"/>
            <a:ext cx="9144000" cy="6324600"/>
            <a:chOff x="528" y="432"/>
            <a:chExt cx="4701" cy="3092"/>
          </a:xfrm>
        </p:grpSpPr>
        <p:pic>
          <p:nvPicPr>
            <p:cNvPr id="9223" name="Picture 1027" descr="C:\Documents and Settings\emagar\Escritorio\map esw_1_0001.png">
              <a:extLst>
                <a:ext uri="{FF2B5EF4-FFF2-40B4-BE49-F238E27FC236}">
                  <a16:creationId xmlns:a16="http://schemas.microsoft.com/office/drawing/2014/main" id="{6018758F-17A5-4FB8-BF41-5C0514322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432"/>
              <a:ext cx="2349" cy="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1028" descr="C:\Documents and Settings\emagar\Escritorio\map esw_2_0001.png">
              <a:extLst>
                <a:ext uri="{FF2B5EF4-FFF2-40B4-BE49-F238E27FC236}">
                  <a16:creationId xmlns:a16="http://schemas.microsoft.com/office/drawing/2014/main" id="{2DB6DDFD-DB81-4063-8302-5BB3ADAE1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432"/>
              <a:ext cx="2349" cy="3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19" name="AutoShape 102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248400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52600" y="64897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913" y="6400800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3D540302-0FA3-4B8A-AEB0-4084F2F5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 democratizarse, Europa continental adoptó el FPTP, pero cambió a RP hacia fines del XIX. Bélgica: Socialistas vs. Liberales.  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EE4A02A3-33AA-4AF3-8CE1-0FD654A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de mayoría simple en dist. uninominales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2494CACC-7040-48F5-A803-A9E59B00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 se convirtió en una institución del Reino Unido y sus ex-colonias. 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B2825DB3-94C2-40B4-84D7-A1F360DB6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2041525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Algunos 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 1885-; US 1824-; Canadá 1867-;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NZel 1945-1990; India 1962-; Belize 1981-;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Jamaica 1962-; México 1918-1961.</a:t>
            </a:r>
          </a:p>
        </p:txBody>
      </p:sp>
      <p:sp>
        <p:nvSpPr>
          <p:cNvPr id="11270" name="AutoShap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6AF486-F226-4F0C-A715-D049674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nimBg="1" autoUpdateAnimBg="0"/>
      <p:bldP spid="1127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C5FB8EB9-5599-4B65-8A26-2AF8D4F1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392113"/>
          <a:ext cx="5946775" cy="60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9" name="Document" r:id="rId3" imgW="5945124" imgH="6074664" progId="Word.Document.8">
                  <p:embed/>
                </p:oleObj>
              </mc:Choice>
              <mc:Fallback>
                <p:oleObj name="Document" r:id="rId3" imgW="5945124" imgH="6074664" progId="Word.Document.8">
                  <p:embed/>
                  <p:pic>
                    <p:nvPicPr>
                      <p:cNvPr id="83970" name="Object 3">
                        <a:extLst>
                          <a:ext uri="{FF2B5EF4-FFF2-40B4-BE49-F238E27FC236}">
                            <a16:creationId xmlns:a16="http://schemas.microsoft.com/office/drawing/2014/main" id="{C5FB8EB9-5599-4B65-8A26-2AF8D4F1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2113"/>
                        <a:ext cx="5946775" cy="60753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" name="Worksheet" r:id="rId3" imgW="4286527" imgH="3086438" progId="Excel.Sheet.8">
                  <p:embed/>
                </p:oleObj>
              </mc:Choice>
              <mc:Fallback>
                <p:oleObj name="Worksheet" r:id="rId3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1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3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A9B50A8C-A64D-441F-8390-ED253A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de mayoría: el voto en bloque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5A6A573A-259F-4A16-A873-F1EF3345A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M&gt;1 + núm. variable de votos; ganan los M candidatos con más votos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0423800C-E455-48A7-85E9-9FB02FF1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2105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Elección indirecta: ciudadano vota por lista estatal de electores; Colegio Electoral elije al presidente. ¿Por qué?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4A1F73E-246D-4212-A261-4232769E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Excepto Nebraska y Maine, los M electores de un estado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para el partido con más votos --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winner-take-all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B2E7D09-B746-4D7F-BF07-23AFCC7A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Cada estado tiene un número de electores proporcional a su población (M=#senadores+#representantes).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6F279C94-C2B4-4524-B2DD-2E25E058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elector tiene un solo voto = sistema de elección del presidente en los EUA.</a:t>
            </a:r>
          </a:p>
        </p:txBody>
      </p:sp>
      <p:sp>
        <p:nvSpPr>
          <p:cNvPr id="38920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0742EB-2AA4-4707-9082-96FD9BE6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76800"/>
            <a:ext cx="381000" cy="304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6152462E-0D70-42F4-B0FB-23BA3242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04800"/>
            <a:ext cx="411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voto en bloque (2)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93D6220-3EF3-4A10-86D8-49FFAC66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Si el elector tiene más de un voto (hasta M votos), permite reducir la desproporcionalidad -- elecciones locales en Inglaterra. 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CAF03EA9-3A00-4302-ACFD-8D16A239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41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El votante puede así elegir a los candidatos más atractivos de cada partido, dándole representación a los que no tienen pluralidad/may en el agregado. 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C826482-89BB-4594-B515-6C21D010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418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Voto cruzado (</a:t>
            </a:r>
            <a:r>
              <a:rPr lang="es-MX" altLang="es-MX" sz="3200" i="1">
                <a:solidFill>
                  <a:schemeClr val="tx1"/>
                </a:solidFill>
                <a:latin typeface="Garamond" panose="02020404030301010803" pitchFamily="18" charset="0"/>
              </a:rPr>
              <a:t>split voting</a:t>
            </a: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) se ve menguado en proporción a la fortaleza de los partidos -- ¿cómo haces campaña: personal o partidista?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autoUpdateAnimBg="0"/>
      <p:bldP spid="3789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Sencillez, voto fácil de entender y contar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B478FA59-9F9E-4074-ABB9-694E2E95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37038"/>
            <a:ext cx="84582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Simplifica la rendición de cuentas: (a) suele generar gobierno monocolor; (b) unidad geográ-fica muestra vínculo representante/representado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elección independientes (Kumamoto)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5654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5788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6E5C07-E072-4AC1-9A31-16A59F460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908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7" grpId="0" autoUpdateAnimBg="0"/>
      <p:bldP spid="7578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>
            <a:extLst>
              <a:ext uri="{FF2B5EF4-FFF2-40B4-BE49-F238E27FC236}">
                <a16:creationId xmlns:a16="http://schemas.microsoft.com/office/drawing/2014/main" id="{957602A2-14A6-4D86-B53C-C7BB064309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2725"/>
            <a:ext cx="7585075" cy="3013075"/>
            <a:chOff x="192" y="934"/>
            <a:chExt cx="4778" cy="1898"/>
          </a:xfrm>
        </p:grpSpPr>
        <p:sp>
          <p:nvSpPr>
            <p:cNvPr id="90133" name="Text Box 3">
              <a:extLst>
                <a:ext uri="{FF2B5EF4-FFF2-40B4-BE49-F238E27FC236}">
                  <a16:creationId xmlns:a16="http://schemas.microsoft.com/office/drawing/2014/main" id="{DEF44460-215D-46B1-AD80-6D97AE7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34"/>
              <a:ext cx="86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PAN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Diego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Felipe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Fauzi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Juan</a:t>
              </a:r>
            </a:p>
          </p:txBody>
        </p:sp>
        <p:sp>
          <p:nvSpPr>
            <p:cNvPr id="90134" name="Text Box 4">
              <a:extLst>
                <a:ext uri="{FF2B5EF4-FFF2-40B4-BE49-F238E27FC236}">
                  <a16:creationId xmlns:a16="http://schemas.microsoft.com/office/drawing/2014/main" id="{BA7C8752-EF25-42D1-8503-6759DF4B3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934"/>
              <a:ext cx="912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Elba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Roberto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Manlio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José</a:t>
              </a:r>
            </a:p>
          </p:txBody>
        </p:sp>
        <p:sp>
          <p:nvSpPr>
            <p:cNvPr id="90135" name="Text Box 5">
              <a:extLst>
                <a:ext uri="{FF2B5EF4-FFF2-40B4-BE49-F238E27FC236}">
                  <a16:creationId xmlns:a16="http://schemas.microsoft.com/office/drawing/2014/main" id="{1861986C-AEB6-4B49-BB54-E490D5282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934"/>
              <a:ext cx="816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PRD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René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Andrés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Lola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María</a:t>
              </a:r>
            </a:p>
          </p:txBody>
        </p:sp>
        <p:sp>
          <p:nvSpPr>
            <p:cNvPr id="90136" name="Text Box 6">
              <a:extLst>
                <a:ext uri="{FF2B5EF4-FFF2-40B4-BE49-F238E27FC236}">
                  <a16:creationId xmlns:a16="http://schemas.microsoft.com/office/drawing/2014/main" id="{8F7357EE-F958-40C2-89BF-97B5AEF4F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PVEM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Nene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Jorge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Licha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Gpe.</a:t>
              </a:r>
            </a:p>
          </p:txBody>
        </p:sp>
        <p:sp>
          <p:nvSpPr>
            <p:cNvPr id="90137" name="Text Box 7">
              <a:extLst>
                <a:ext uri="{FF2B5EF4-FFF2-40B4-BE49-F238E27FC236}">
                  <a16:creationId xmlns:a16="http://schemas.microsoft.com/office/drawing/2014/main" id="{27B3181D-349B-4083-8392-E51862697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PT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Irma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Beto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Carlos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Saúl</a:t>
              </a:r>
            </a:p>
          </p:txBody>
        </p:sp>
      </p:grpSp>
      <p:sp>
        <p:nvSpPr>
          <p:cNvPr id="90115" name="Text Box 8">
            <a:extLst>
              <a:ext uri="{FF2B5EF4-FFF2-40B4-BE49-F238E27FC236}">
                <a16:creationId xmlns:a16="http://schemas.microsoft.com/office/drawing/2014/main" id="{3A750C98-1396-424F-BB07-BAB894C8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1,950,000 votos</a:t>
            </a:r>
          </a:p>
        </p:txBody>
      </p:sp>
      <p:sp>
        <p:nvSpPr>
          <p:cNvPr id="90116" name="Text Box 9">
            <a:extLst>
              <a:ext uri="{FF2B5EF4-FFF2-40B4-BE49-F238E27FC236}">
                <a16:creationId xmlns:a16="http://schemas.microsoft.com/office/drawing/2014/main" id="{CE4F263C-E409-4A36-BF6E-B48C79AD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1,800,000 votos</a:t>
            </a:r>
          </a:p>
        </p:txBody>
      </p:sp>
      <p:sp>
        <p:nvSpPr>
          <p:cNvPr id="90117" name="Text Box 10">
            <a:extLst>
              <a:ext uri="{FF2B5EF4-FFF2-40B4-BE49-F238E27FC236}">
                <a16:creationId xmlns:a16="http://schemas.microsoft.com/office/drawing/2014/main" id="{38E387CA-C501-4D29-A36F-4C294A776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800,000 votos</a:t>
            </a:r>
          </a:p>
        </p:txBody>
      </p:sp>
      <p:sp>
        <p:nvSpPr>
          <p:cNvPr id="90118" name="Text Box 11">
            <a:extLst>
              <a:ext uri="{FF2B5EF4-FFF2-40B4-BE49-F238E27FC236}">
                <a16:creationId xmlns:a16="http://schemas.microsoft.com/office/drawing/2014/main" id="{32277527-E1BD-4BAC-9619-17010EC4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350,000 votos</a:t>
            </a:r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83471DBE-1F9B-48CC-84B5-4A67AB36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100,000 votos</a:t>
            </a:r>
          </a:p>
        </p:txBody>
      </p:sp>
      <p:sp>
        <p:nvSpPr>
          <p:cNvPr id="90120" name="Text Box 13">
            <a:extLst>
              <a:ext uri="{FF2B5EF4-FFF2-40B4-BE49-F238E27FC236}">
                <a16:creationId xmlns:a16="http://schemas.microsoft.com/office/drawing/2014/main" id="{34408E0C-5906-4AF0-9C3C-788EC93F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281488"/>
            <a:ext cx="12398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000" b="1" u="sng">
                <a:solidFill>
                  <a:srgbClr val="CC0000"/>
                </a:solidFill>
              </a:rPr>
              <a:t>Total</a:t>
            </a:r>
            <a:endParaRPr lang="en-US" altLang="es-MX" sz="2000" b="1">
              <a:solidFill>
                <a:srgbClr val="CC0000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rgbClr val="CC0000"/>
                </a:solidFill>
              </a:rPr>
              <a:t>5,000,000</a:t>
            </a:r>
            <a:br>
              <a:rPr lang="en-US" altLang="es-MX" sz="2000" b="1">
                <a:solidFill>
                  <a:srgbClr val="CC0000"/>
                </a:solidFill>
              </a:rPr>
            </a:br>
            <a:r>
              <a:rPr lang="en-US" altLang="es-MX" sz="2000" b="1">
                <a:solidFill>
                  <a:srgbClr val="CC0000"/>
                </a:solidFill>
              </a:rPr>
              <a:t>votos</a:t>
            </a:r>
          </a:p>
        </p:txBody>
      </p:sp>
      <p:sp>
        <p:nvSpPr>
          <p:cNvPr id="90121" name="Text Box 14">
            <a:extLst>
              <a:ext uri="{FF2B5EF4-FFF2-40B4-BE49-F238E27FC236}">
                <a16:creationId xmlns:a16="http://schemas.microsoft.com/office/drawing/2014/main" id="{091E8CEE-4BD2-4024-A187-FB228B45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48006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Ej. México, I</a:t>
            </a:r>
            <a:r>
              <a:rPr lang="en-US" altLang="es-MX" sz="2800" u="sng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 circ. plurinominal</a:t>
            </a:r>
          </a:p>
        </p:txBody>
      </p:sp>
      <p:sp>
        <p:nvSpPr>
          <p:cNvPr id="90122" name="Text Box 15">
            <a:extLst>
              <a:ext uri="{FF2B5EF4-FFF2-40B4-BE49-F238E27FC236}">
                <a16:creationId xmlns:a16="http://schemas.microsoft.com/office/drawing/2014/main" id="{7AB7FEEE-9F68-41C4-B861-644D0CB6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184150"/>
            <a:ext cx="14478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</a:rPr>
              <a:t>M = 40 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escaños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a repartir</a:t>
            </a:r>
          </a:p>
        </p:txBody>
      </p:sp>
      <p:sp>
        <p:nvSpPr>
          <p:cNvPr id="90123" name="Text Box 16">
            <a:extLst>
              <a:ext uri="{FF2B5EF4-FFF2-40B4-BE49-F238E27FC236}">
                <a16:creationId xmlns:a16="http://schemas.microsoft.com/office/drawing/2014/main" id="{55B60EA9-0B32-4646-8A41-56C612B0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959475"/>
            <a:ext cx="6934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bg1"/>
                </a:solidFill>
                <a:latin typeface="Garamond" panose="02020404030301010803" pitchFamily="18" charset="0"/>
              </a:rPr>
              <a:t>¿Cómo repartimos los 40 escaños?</a:t>
            </a:r>
          </a:p>
        </p:txBody>
      </p:sp>
      <p:grpSp>
        <p:nvGrpSpPr>
          <p:cNvPr id="90124" name="Group 17">
            <a:extLst>
              <a:ext uri="{FF2B5EF4-FFF2-40B4-BE49-F238E27FC236}">
                <a16:creationId xmlns:a16="http://schemas.microsoft.com/office/drawing/2014/main" id="{AD516F78-FCEC-42BC-8679-03A4ED11EC25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5403850"/>
            <a:ext cx="7502525" cy="373063"/>
            <a:chOff x="266" y="3404"/>
            <a:chExt cx="4726" cy="235"/>
          </a:xfrm>
        </p:grpSpPr>
        <p:sp>
          <p:nvSpPr>
            <p:cNvPr id="90128" name="Text Box 18">
              <a:extLst>
                <a:ext uri="{FF2B5EF4-FFF2-40B4-BE49-F238E27FC236}">
                  <a16:creationId xmlns:a16="http://schemas.microsoft.com/office/drawing/2014/main" id="{4D82B06D-A2C4-4B72-A5E2-42AA385AC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" y="340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(39%)</a:t>
              </a:r>
            </a:p>
          </p:txBody>
        </p:sp>
        <p:sp>
          <p:nvSpPr>
            <p:cNvPr id="90129" name="Text Box 19">
              <a:extLst>
                <a:ext uri="{FF2B5EF4-FFF2-40B4-BE49-F238E27FC236}">
                  <a16:creationId xmlns:a16="http://schemas.microsoft.com/office/drawing/2014/main" id="{C7E6E311-ED4D-4953-A09B-4A735D080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(36%)</a:t>
              </a:r>
            </a:p>
          </p:txBody>
        </p:sp>
        <p:sp>
          <p:nvSpPr>
            <p:cNvPr id="90130" name="Text Box 20">
              <a:extLst>
                <a:ext uri="{FF2B5EF4-FFF2-40B4-BE49-F238E27FC236}">
                  <a16:creationId xmlns:a16="http://schemas.microsoft.com/office/drawing/2014/main" id="{888E6968-A368-4F00-862E-10771A75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(16%)</a:t>
              </a:r>
            </a:p>
          </p:txBody>
        </p:sp>
        <p:sp>
          <p:nvSpPr>
            <p:cNvPr id="90131" name="Text Box 21">
              <a:extLst>
                <a:ext uri="{FF2B5EF4-FFF2-40B4-BE49-F238E27FC236}">
                  <a16:creationId xmlns:a16="http://schemas.microsoft.com/office/drawing/2014/main" id="{EDD5B074-EA48-476C-B250-B14187A14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(7%)</a:t>
              </a:r>
            </a:p>
          </p:txBody>
        </p:sp>
        <p:sp>
          <p:nvSpPr>
            <p:cNvPr id="90132" name="Text Box 22">
              <a:extLst>
                <a:ext uri="{FF2B5EF4-FFF2-40B4-BE49-F238E27FC236}">
                  <a16:creationId xmlns:a16="http://schemas.microsoft.com/office/drawing/2014/main" id="{66948DC2-965B-4E9A-87F5-99F7A961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(2%)</a:t>
              </a:r>
            </a:p>
          </p:txBody>
        </p:sp>
      </p:grpSp>
      <p:sp>
        <p:nvSpPr>
          <p:cNvPr id="90125" name="Text Box 23">
            <a:extLst>
              <a:ext uri="{FF2B5EF4-FFF2-40B4-BE49-F238E27FC236}">
                <a16:creationId xmlns:a16="http://schemas.microsoft.com/office/drawing/2014/main" id="{10DCEE2D-40A7-4DE0-80D7-B769AE7A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99CC00"/>
                </a:solidFill>
              </a:rPr>
              <a:t>Umbral de 3%</a:t>
            </a:r>
          </a:p>
        </p:txBody>
      </p:sp>
      <p:sp>
        <p:nvSpPr>
          <p:cNvPr id="90126" name="Text Box 24">
            <a:extLst>
              <a:ext uri="{FF2B5EF4-FFF2-40B4-BE49-F238E27FC236}">
                <a16:creationId xmlns:a16="http://schemas.microsoft.com/office/drawing/2014/main" id="{5F9E8DF0-56DB-450D-88B8-2B9AE9E7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hlink"/>
                </a:solidFill>
              </a:rPr>
              <a:t>5 listas</a:t>
            </a:r>
          </a:p>
        </p:txBody>
      </p:sp>
      <p:sp>
        <p:nvSpPr>
          <p:cNvPr id="90127" name="Text Box 25">
            <a:extLst>
              <a:ext uri="{FF2B5EF4-FFF2-40B4-BE49-F238E27FC236}">
                <a16:creationId xmlns:a16="http://schemas.microsoft.com/office/drawing/2014/main" id="{B6D6C5BC-3D64-44DB-A6B2-64F72B8C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4038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 b="1">
                <a:solidFill>
                  <a:srgbClr val="CC0000"/>
                </a:solidFill>
              </a:rPr>
              <a:t>(100%)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C1959B71-F916-4920-AD03-95895A034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1371600"/>
            <a:ext cx="1806575" cy="2441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1,950,000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1,800,000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350,000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4,900,000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AF4429FC-94CF-4D46-BB49-6477E895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2400"/>
            <a:ext cx="26670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5400" i="1">
                <a:solidFill>
                  <a:srgbClr val="FFCC66"/>
                </a:solidFill>
                <a:latin typeface="Garamond" panose="02020404030301010803" pitchFamily="18" charset="0"/>
              </a:rPr>
              <a:t>M</a:t>
            </a:r>
            <a:r>
              <a:rPr lang="en-US" altLang="es-MX" sz="5400">
                <a:solidFill>
                  <a:srgbClr val="FFCC66"/>
                </a:solidFill>
                <a:latin typeface="Garamond" panose="02020404030301010803" pitchFamily="18" charset="0"/>
              </a:rPr>
              <a:t> = 40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EE2F096A-9EEA-4518-8D67-0855FD3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876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</a:rPr>
              <a:t>Cuota electoral (o “precio” de un escaño):</a:t>
            </a:r>
          </a:p>
        </p:txBody>
      </p:sp>
      <p:graphicFrame>
        <p:nvGraphicFramePr>
          <p:cNvPr id="91141" name="Object 2048">
            <a:extLst>
              <a:ext uri="{FF2B5EF4-FFF2-40B4-BE49-F238E27FC236}">
                <a16:creationId xmlns:a16="http://schemas.microsoft.com/office/drawing/2014/main" id="{0C42310F-31CA-4966-8413-54ED282C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1038" y="5453063"/>
          <a:ext cx="531018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7" name="Equation" r:id="rId3" imgW="2032000" imgH="393700" progId="Equation.3">
                  <p:embed/>
                </p:oleObj>
              </mc:Choice>
              <mc:Fallback>
                <p:oleObj name="Equation" r:id="rId3" imgW="2032000" imgH="393700" progId="Equation.3">
                  <p:embed/>
                  <p:pic>
                    <p:nvPicPr>
                      <p:cNvPr id="91141" name="Object 2048">
                        <a:extLst>
                          <a:ext uri="{FF2B5EF4-FFF2-40B4-BE49-F238E27FC236}">
                            <a16:creationId xmlns:a16="http://schemas.microsoft.com/office/drawing/2014/main" id="{0C42310F-31CA-4966-8413-54ED282C6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5453063"/>
                        <a:ext cx="531018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>
            <a:extLst>
              <a:ext uri="{FF2B5EF4-FFF2-40B4-BE49-F238E27FC236}">
                <a16:creationId xmlns:a16="http://schemas.microsoft.com/office/drawing/2014/main" id="{53F5F49D-4B7C-48B6-BE8A-85409C11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357313"/>
            <a:ext cx="3276600" cy="2441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DDDDDD"/>
                </a:solidFill>
              </a:rPr>
              <a:t>= 15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+ 112,500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14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85,000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6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65,000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2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+105,000</a:t>
            </a:r>
          </a:p>
          <a:p>
            <a:pPr algn="l" eaLnBrk="1" hangingPunct="1">
              <a:spcBef>
                <a:spcPct val="50000"/>
              </a:spcBef>
            </a:pPr>
            <a:endParaRPr lang="en-US" altLang="es-MX" sz="2800" b="1">
              <a:solidFill>
                <a:srgbClr val="DDDDDD"/>
              </a:solidFill>
            </a:endParaRPr>
          </a:p>
        </p:txBody>
      </p:sp>
      <p:sp>
        <p:nvSpPr>
          <p:cNvPr id="91143" name="Text Box 7">
            <a:extLst>
              <a:ext uri="{FF2B5EF4-FFF2-40B4-BE49-F238E27FC236}">
                <a16:creationId xmlns:a16="http://schemas.microsoft.com/office/drawing/2014/main" id="{620F3658-A758-4C1D-ABFC-F48FCC69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1371600"/>
            <a:ext cx="609600" cy="2451100"/>
          </a:xfrm>
          <a:prstGeom prst="rect">
            <a:avLst/>
          </a:prstGeom>
          <a:noFill/>
          <a:ln w="9525">
            <a:solidFill>
              <a:srgbClr val="FFC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endParaRPr lang="en-US" altLang="es-MX" sz="2800" b="1">
              <a:solidFill>
                <a:srgbClr val="FFCC66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FFCC66"/>
                </a:solidFill>
              </a:rPr>
              <a:t>37</a:t>
            </a:r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67C566A6-E18C-4955-96A2-39FBB5C76C16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371600"/>
            <a:ext cx="2362200" cy="2441575"/>
            <a:chOff x="336" y="864"/>
            <a:chExt cx="1488" cy="1538"/>
          </a:xfrm>
        </p:grpSpPr>
        <p:sp>
          <p:nvSpPr>
            <p:cNvPr id="91149" name="Text Box 9">
              <a:extLst>
                <a:ext uri="{FF2B5EF4-FFF2-40B4-BE49-F238E27FC236}">
                  <a16:creationId xmlns:a16="http://schemas.microsoft.com/office/drawing/2014/main" id="{B6732BA9-981E-46DE-BAA9-5235E016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864"/>
              <a:ext cx="816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PAN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PRI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PRD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PVEM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1150" name="Text Box 10">
              <a:extLst>
                <a:ext uri="{FF2B5EF4-FFF2-40B4-BE49-F238E27FC236}">
                  <a16:creationId xmlns:a16="http://schemas.microsoft.com/office/drawing/2014/main" id="{98F2B71B-315F-42FC-AC41-7EA5A8D14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48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es-MX" sz="2800" b="1" i="1">
                  <a:solidFill>
                    <a:schemeClr val="tx1"/>
                  </a:solidFill>
                  <a:latin typeface="Garamond" panose="02020404030301010803" pitchFamily="18" charset="0"/>
                </a:rPr>
                <a:t>voto efectivo</a:t>
              </a: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1145" name="Text Box 11">
            <a:extLst>
              <a:ext uri="{FF2B5EF4-FFF2-40B4-BE49-F238E27FC236}">
                <a16:creationId xmlns:a16="http://schemas.microsoft.com/office/drawing/2014/main" id="{D50D3CB3-F7ED-4231-A9C4-6B19E84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371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(1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286322CC-5C5A-4965-87E6-62763C339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(2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7" name="Text Box 13">
            <a:extLst>
              <a:ext uri="{FF2B5EF4-FFF2-40B4-BE49-F238E27FC236}">
                <a16:creationId xmlns:a16="http://schemas.microsoft.com/office/drawing/2014/main" id="{C7C8CB74-7F94-4FB0-92BB-593C6687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828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(3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8" name="Text Box 14">
            <a:extLst>
              <a:ext uri="{FF2B5EF4-FFF2-40B4-BE49-F238E27FC236}">
                <a16:creationId xmlns:a16="http://schemas.microsoft.com/office/drawing/2014/main" id="{CBED24E0-3D51-4151-B92F-8ECD26D70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09688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CC0000"/>
                </a:solidFill>
              </a:rPr>
              <a:t>16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15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3 escaños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14E29B8B-D9EA-416D-A4E1-4B83512A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06500"/>
            <a:ext cx="13716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s-MX" sz="320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PAN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PRI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PRD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PVEM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PT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B7CEDED5-2C4A-4EE4-AF54-00238BAD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0"/>
            <a:ext cx="1371600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votos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39%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C588BE5-512D-4902-B9B2-510A303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219200"/>
            <a:ext cx="1643063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escaños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40%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0651DC07-1A44-4F2E-AB41-48C05BA0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1219200"/>
            <a:ext cx="1828800" cy="326072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distorsión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+1%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+1.5%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</a:t>
            </a:r>
            <a:r>
              <a:rPr lang="en-US" altLang="es-MX" sz="3200">
                <a:solidFill>
                  <a:srgbClr val="DDDDDD"/>
                </a:solidFill>
              </a:rPr>
              <a:t>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+0.5%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–2</a:t>
            </a:r>
            <a:r>
              <a:rPr lang="en-US" altLang="es-MX" sz="3200">
                <a:solidFill>
                  <a:srgbClr val="DDDDDD"/>
                </a:solidFill>
              </a:rPr>
              <a:t>%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D7BBFA13-887E-477D-86F7-305A0762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391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tamaño de la distorsión varía según el sistema electoral (M, d’Hondt, Hare)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9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546</cp:revision>
  <dcterms:created xsi:type="dcterms:W3CDTF">2002-09-12T12:46:06Z</dcterms:created>
  <dcterms:modified xsi:type="dcterms:W3CDTF">2020-11-05T01:49:38Z</dcterms:modified>
</cp:coreProperties>
</file>